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57" r:id="rId3"/>
    <p:sldId id="261" r:id="rId4"/>
    <p:sldId id="260" r:id="rId5"/>
    <p:sldId id="259" r:id="rId6"/>
    <p:sldId id="258" r:id="rId7"/>
    <p:sldId id="271" r:id="rId8"/>
    <p:sldId id="263" r:id="rId9"/>
    <p:sldId id="270" r:id="rId10"/>
    <p:sldId id="264" r:id="rId11"/>
    <p:sldId id="262" r:id="rId12"/>
    <p:sldId id="265" r:id="rId13"/>
    <p:sldId id="280" r:id="rId14"/>
    <p:sldId id="267" r:id="rId15"/>
    <p:sldId id="268" r:id="rId16"/>
    <p:sldId id="281" r:id="rId17"/>
    <p:sldId id="282" r:id="rId18"/>
    <p:sldId id="269" r:id="rId19"/>
    <p:sldId id="273" r:id="rId20"/>
    <p:sldId id="275" r:id="rId21"/>
    <p:sldId id="274" r:id="rId22"/>
    <p:sldId id="276" r:id="rId23"/>
    <p:sldId id="277" r:id="rId24"/>
    <p:sldId id="285" r:id="rId25"/>
    <p:sldId id="286" r:id="rId26"/>
    <p:sldId id="278" r:id="rId27"/>
    <p:sldId id="28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58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8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DACE1E-25D1-4316-A0E1-C502A5451E45}" type="datetimeFigureOut">
              <a:rPr lang="en-US" smtClean="0"/>
              <a:pPr/>
              <a:t>3/13/2015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C10DDA-E2F2-49F0-ABED-AEB78C27D76F}" type="slidenum">
              <a:rPr lang="en-US" smtClean="0"/>
              <a:pPr/>
              <a:t>‹#›</a:t>
            </a:fld>
            <a:endParaRPr lang="en-US"/>
          </a:p>
        </p:txBody>
      </p:sp>
    </p:spTree>
    <p:extLst>
      <p:ext uri="{BB962C8B-B14F-4D97-AF65-F5344CB8AC3E}">
        <p14:creationId xmlns:p14="http://schemas.microsoft.com/office/powerpoint/2010/main" val="75819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Welcome everyone! Talking</a:t>
            </a:r>
            <a:r>
              <a:rPr lang="en-US" baseline="0" dirty="0" smtClean="0"/>
              <a:t> and doing tonight!  Help you get prepared should there be an emergency.  Lots of wonderful sponsors but special thanks goes to Cabarrus County Innovative Approaches for supplying us with the basics for this power point….because they did this first!</a:t>
            </a:r>
            <a:endParaRPr lang="en-US" dirty="0" smtClean="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about family….</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least a 3-day supply of foods for your child that do not require cooking</a:t>
            </a:r>
          </a:p>
          <a:p>
            <a:pPr defTabSz="931774">
              <a:defRPr/>
            </a:pPr>
            <a:r>
              <a:rPr lang="en-US" dirty="0" smtClean="0"/>
              <a:t>medicines such as antihistamines, and emergency medicines such as </a:t>
            </a:r>
            <a:r>
              <a:rPr lang="en-US" dirty="0" err="1" smtClean="0"/>
              <a:t>injectable</a:t>
            </a:r>
            <a:r>
              <a:rPr lang="en-US" dirty="0" smtClean="0"/>
              <a:t> epinephrine, inhalers and other prescribed by your child’s health care provider.  If your  child’s allergies require compounded medicines, include them. </a:t>
            </a:r>
          </a:p>
          <a:p>
            <a:r>
              <a:rPr lang="en-US" dirty="0" smtClean="0"/>
              <a:t>Topical medications such as Eczema creams</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3-day supply</a:t>
            </a:r>
            <a:r>
              <a:rPr lang="en-US" baseline="0" dirty="0" smtClean="0"/>
              <a:t> </a:t>
            </a:r>
            <a:r>
              <a:rPr lang="en-US" dirty="0" smtClean="0"/>
              <a:t>of all medications, doctor who prescribed them, and doctor’s contact information</a:t>
            </a:r>
          </a:p>
          <a:p>
            <a:pPr lvl="0"/>
            <a:r>
              <a:rPr lang="en-US" dirty="0" smtClean="0"/>
              <a:t>Insurance information, policy numbers, and how to contact insurance companies</a:t>
            </a:r>
          </a:p>
          <a:p>
            <a:pPr lvl="0"/>
            <a:r>
              <a:rPr lang="en-US" dirty="0" smtClean="0"/>
              <a:t>Shelters should have space for sensory</a:t>
            </a:r>
            <a:r>
              <a:rPr lang="en-US" baseline="0" dirty="0" smtClean="0"/>
              <a:t> quiet time for children with autism</a:t>
            </a:r>
          </a:p>
          <a:p>
            <a:pPr lvl="0"/>
            <a:r>
              <a:rPr lang="en-US" baseline="0" dirty="0" smtClean="0"/>
              <a:t>Don’t forget the batteries!!</a:t>
            </a:r>
          </a:p>
          <a:p>
            <a:pPr lvl="0"/>
            <a:r>
              <a:rPr lang="en-US" dirty="0" smtClean="0"/>
              <a:t>Med alert</a:t>
            </a:r>
            <a:r>
              <a:rPr lang="en-US" baseline="0" dirty="0" smtClean="0"/>
              <a:t> bracelets</a:t>
            </a:r>
            <a:r>
              <a:rPr lang="en-US" dirty="0" smtClean="0"/>
              <a:t> alert emergency responders of the underlying medical conditions a patient may have - such as allergies, anaphylaxes, diabetes, and autism</a:t>
            </a:r>
            <a:endParaRPr lang="en-US" baseline="0" dirty="0" smtClean="0"/>
          </a:p>
          <a:p>
            <a:pPr lvl="0"/>
            <a:endParaRPr lang="en-US" baseline="0" dirty="0" smtClean="0"/>
          </a:p>
          <a:p>
            <a:pPr defTabSz="931774">
              <a:defRPr/>
            </a:pPr>
            <a:r>
              <a:rPr lang="en-US" dirty="0"/>
              <a:t>Service animals may become confused, panicked, frightened or disoriented during and after a disaster.  Keep them confined or securely leashed or harnessed.  Be prepared to use alternative ways for your child to negotiate the environment.</a:t>
            </a:r>
            <a:endParaRPr lang="en-US" b="1" dirty="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most important? The use of the power chair or the use of a manual chair.  If you must have the power chair, will you be able to use the recharger and have an appropriate supply of electricity.  If it is best to use the manual chair, then the person needs to be comfortable. Perhaps you may need a spare set of good gloves. If there is an elevator, a back up plan needs to be in place.  Not usually something to worry about here but maybe if you are on vacation.</a:t>
            </a:r>
          </a:p>
          <a:p>
            <a:endParaRPr lang="en-US" baseline="0" dirty="0" smtClean="0"/>
          </a:p>
          <a:p>
            <a:r>
              <a:rPr lang="en-US" baseline="0" dirty="0" smtClean="0"/>
              <a:t>Is the shelter you are going to appropriate for your needs.  Can it accommodate a power chair?  Are there steps to navigate? Can animals be with you?  By law, a service animal can be with you but not necessarily other pets.  Is there a place for the animals to relieve themselves?</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13</a:t>
            </a:fld>
            <a:endParaRPr lang="en-US"/>
          </a:p>
        </p:txBody>
      </p:sp>
    </p:spTree>
    <p:extLst>
      <p:ext uri="{BB962C8B-B14F-4D97-AF65-F5344CB8AC3E}">
        <p14:creationId xmlns:p14="http://schemas.microsoft.com/office/powerpoint/2010/main" val="243971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Store hearing aids in a strategic, consistent and secured location so they can be found and used after a disaster – on bedside table, </a:t>
            </a:r>
            <a:r>
              <a:rPr lang="en-US" dirty="0" err="1"/>
              <a:t>velco</a:t>
            </a:r>
            <a:r>
              <a:rPr lang="en-US" dirty="0"/>
              <a:t> to the bedpost, Hearing aids will be hard to replace immediately after a major disaster</a:t>
            </a:r>
            <a:endParaRPr lang="en-US" b="1" dirty="0"/>
          </a:p>
          <a:p>
            <a:pPr lvl="0"/>
            <a:r>
              <a:rPr lang="en-US" dirty="0"/>
              <a:t>Extra batteries for hearing aids</a:t>
            </a:r>
          </a:p>
          <a:p>
            <a:pPr lvl="0"/>
            <a:r>
              <a:rPr lang="en-US" dirty="0"/>
              <a:t>Determine how you will communicate if you are without hearing aids – store pen and paper in emergency kit</a:t>
            </a:r>
            <a:endParaRPr lang="en-US" b="1" dirty="0"/>
          </a:p>
          <a:p>
            <a:pPr lvl="0"/>
            <a:r>
              <a:rPr lang="en-US" dirty="0"/>
              <a:t>Maintain TTY batteries (consult your manual for information)</a:t>
            </a:r>
            <a:endParaRPr lang="en-US" b="1" dirty="0"/>
          </a:p>
          <a:p>
            <a:pPr lvl="0"/>
            <a:r>
              <a:rPr lang="en-US" dirty="0"/>
              <a:t>Extra batteries for your TTY and light phone signaler</a:t>
            </a:r>
          </a:p>
          <a:p>
            <a:pPr lvl="0"/>
            <a:endParaRPr lang="en-US" b="1" dirty="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If used, keep a spare cane for your child in your emergency kit</a:t>
            </a:r>
            <a:endParaRPr lang="en-US" b="1" dirty="0" smtClean="0"/>
          </a:p>
          <a:p>
            <a:pPr lvl="0"/>
            <a:r>
              <a:rPr lang="en-US" dirty="0" smtClean="0"/>
              <a:t>Mark emergency supplies with large print, fluorescent tape or Braille</a:t>
            </a:r>
            <a:endParaRPr lang="en-US" b="1" dirty="0" smtClean="0"/>
          </a:p>
          <a:p>
            <a:pPr lvl="0"/>
            <a:r>
              <a:rPr lang="en-US" dirty="0" smtClean="0"/>
              <a:t>Carry a pre-printed copy of important messages such as “I speak American Sign Language and need an interpreter” </a:t>
            </a:r>
            <a:endParaRPr lang="en-US" b="1" dirty="0" smtClean="0"/>
          </a:p>
          <a:p>
            <a:pPr lvl="0"/>
            <a:r>
              <a:rPr lang="en-US" dirty="0" smtClean="0"/>
              <a:t>Service animals may become confused, panicked, frightened or disoriented during and after a disaster.  Keep them confined or securely leashed or harnessed.  Be prepared to use alternative ways for your child to negotiate the environment.</a:t>
            </a:r>
            <a:endParaRPr lang="en-US" b="1" dirty="0" smtClean="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Arial" panose="020B0604020202020204" pitchFamily="34" charset="0"/>
                <a:cs typeface="Arial" panose="020B0604020202020204" pitchFamily="34" charset="0"/>
              </a:rPr>
              <a:t>Do you even have them?  Do you know where they are located?</a:t>
            </a:r>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16</a:t>
            </a:fld>
            <a:endParaRPr lang="en-US"/>
          </a:p>
        </p:txBody>
      </p:sp>
    </p:spTree>
    <p:extLst>
      <p:ext uri="{BB962C8B-B14F-4D97-AF65-F5344CB8AC3E}">
        <p14:creationId xmlns:p14="http://schemas.microsoft.com/office/powerpoint/2010/main" val="170001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 phone service may be interrupted. Text messages might still work but not always.  Good to have spare phone that does not require electricity to run.  How will you Have</a:t>
            </a:r>
            <a:r>
              <a:rPr lang="en-US" baseline="0" dirty="0" smtClean="0"/>
              <a:t> contact with the outside world?   Do you need email addresses or telephone numbers?  We have everything in our cell phones.  Can we get to that information?</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17</a:t>
            </a:fld>
            <a:endParaRPr lang="en-US"/>
          </a:p>
        </p:txBody>
      </p:sp>
    </p:spTree>
    <p:extLst>
      <p:ext uri="{BB962C8B-B14F-4D97-AF65-F5344CB8AC3E}">
        <p14:creationId xmlns:p14="http://schemas.microsoft.com/office/powerpoint/2010/main" val="208641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EP</a:t>
            </a:r>
            <a:r>
              <a:rPr lang="en-US" baseline="0" dirty="0" smtClean="0"/>
              <a:t> Checklist</a:t>
            </a:r>
          </a:p>
        </p:txBody>
      </p:sp>
      <p:sp>
        <p:nvSpPr>
          <p:cNvPr id="4" name="Slide Number Placeholder 3"/>
          <p:cNvSpPr>
            <a:spLocks noGrp="1"/>
          </p:cNvSpPr>
          <p:nvPr>
            <p:ph type="sldNum" sz="quarter" idx="10"/>
          </p:nvPr>
        </p:nvSpPr>
        <p:spPr/>
        <p:txBody>
          <a:bodyPr/>
          <a:lstStyle/>
          <a:p>
            <a:fld id="{85C10DDA-E2F2-49F0-ABED-AEB78C27D7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10DDA-E2F2-49F0-ABED-AEB78C27D76F}" type="slidenum">
              <a:rPr lang="en-US" smtClean="0"/>
              <a:pPr/>
              <a:t>19</a:t>
            </a:fld>
            <a:endParaRPr lang="en-US"/>
          </a:p>
        </p:txBody>
      </p:sp>
    </p:spTree>
    <p:extLst>
      <p:ext uri="{BB962C8B-B14F-4D97-AF65-F5344CB8AC3E}">
        <p14:creationId xmlns:p14="http://schemas.microsoft.com/office/powerpoint/2010/main" val="214988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Hurricane Hugo September 22, 1989 – Massive</a:t>
            </a:r>
            <a:r>
              <a:rPr lang="en-US" baseline="0" dirty="0" smtClean="0"/>
              <a:t> damage, power outages for weeks, no water, no way to get out of neighborhoods, </a:t>
            </a:r>
            <a:endParaRPr lang="en-US" dirty="0" smtClean="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10DDA-E2F2-49F0-ABED-AEB78C27D76F}" type="slidenum">
              <a:rPr lang="en-US" smtClean="0"/>
              <a:pPr/>
              <a:t>20</a:t>
            </a:fld>
            <a:endParaRPr lang="en-US"/>
          </a:p>
        </p:txBody>
      </p:sp>
    </p:spTree>
    <p:extLst>
      <p:ext uri="{BB962C8B-B14F-4D97-AF65-F5344CB8AC3E}">
        <p14:creationId xmlns:p14="http://schemas.microsoft.com/office/powerpoint/2010/main" val="408536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10DDA-E2F2-49F0-ABED-AEB78C27D76F}" type="slidenum">
              <a:rPr lang="en-US" smtClean="0"/>
              <a:pPr/>
              <a:t>21</a:t>
            </a:fld>
            <a:endParaRPr lang="en-US"/>
          </a:p>
        </p:txBody>
      </p:sp>
    </p:spTree>
    <p:extLst>
      <p:ext uri="{BB962C8B-B14F-4D97-AF65-F5344CB8AC3E}">
        <p14:creationId xmlns:p14="http://schemas.microsoft.com/office/powerpoint/2010/main" val="307061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10DDA-E2F2-49F0-ABED-AEB78C27D76F}" type="slidenum">
              <a:rPr lang="en-US" smtClean="0"/>
              <a:pPr/>
              <a:t>22</a:t>
            </a:fld>
            <a:endParaRPr lang="en-US"/>
          </a:p>
        </p:txBody>
      </p:sp>
    </p:spTree>
    <p:extLst>
      <p:ext uri="{BB962C8B-B14F-4D97-AF65-F5344CB8AC3E}">
        <p14:creationId xmlns:p14="http://schemas.microsoft.com/office/powerpoint/2010/main" val="279354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10DDA-E2F2-49F0-ABED-AEB78C27D76F}" type="slidenum">
              <a:rPr lang="en-US" smtClean="0"/>
              <a:pPr/>
              <a:t>23</a:t>
            </a:fld>
            <a:endParaRPr lang="en-US"/>
          </a:p>
        </p:txBody>
      </p:sp>
    </p:spTree>
    <p:extLst>
      <p:ext uri="{BB962C8B-B14F-4D97-AF65-F5344CB8AC3E}">
        <p14:creationId xmlns:p14="http://schemas.microsoft.com/office/powerpoint/2010/main" val="1779639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Keep</a:t>
            </a:r>
            <a:r>
              <a:rPr lang="en-US" baseline="0" dirty="0" smtClean="0"/>
              <a:t> your child’s healthcare information in 1 place and keep that information handy to grab at a moment’s notice. </a:t>
            </a:r>
            <a:endParaRPr lang="en-US" dirty="0" smtClean="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24</a:t>
            </a:fld>
            <a:endParaRPr lang="en-US"/>
          </a:p>
        </p:txBody>
      </p:sp>
    </p:spTree>
    <p:extLst>
      <p:ext uri="{BB962C8B-B14F-4D97-AF65-F5344CB8AC3E}">
        <p14:creationId xmlns:p14="http://schemas.microsoft.com/office/powerpoint/2010/main" val="980987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Notebook</a:t>
            </a:r>
            <a:r>
              <a:rPr lang="en-US" baseline="0" dirty="0" smtClean="0"/>
              <a:t> consists of 44 pages of printable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25</a:t>
            </a:fld>
            <a:endParaRPr lang="en-US"/>
          </a:p>
        </p:txBody>
      </p:sp>
    </p:spTree>
    <p:extLst>
      <p:ext uri="{BB962C8B-B14F-4D97-AF65-F5344CB8AC3E}">
        <p14:creationId xmlns:p14="http://schemas.microsoft.com/office/powerpoint/2010/main" val="182104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10DDA-E2F2-49F0-ABED-AEB78C27D76F}" type="slidenum">
              <a:rPr lang="en-US" smtClean="0"/>
              <a:pPr/>
              <a:t>26</a:t>
            </a:fld>
            <a:endParaRPr lang="en-US"/>
          </a:p>
        </p:txBody>
      </p:sp>
    </p:spTree>
    <p:extLst>
      <p:ext uri="{BB962C8B-B14F-4D97-AF65-F5344CB8AC3E}">
        <p14:creationId xmlns:p14="http://schemas.microsoft.com/office/powerpoint/2010/main" val="680145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When you change your batteries</a:t>
            </a:r>
            <a:r>
              <a:rPr lang="en-US" baseline="0" dirty="0" smtClean="0"/>
              <a:t> in your smoke alarms check your information in your notebooks!  Find a system that works for you!</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27</a:t>
            </a:fld>
            <a:endParaRPr lang="en-US"/>
          </a:p>
        </p:txBody>
      </p:sp>
    </p:spTree>
    <p:extLst>
      <p:ext uri="{BB962C8B-B14F-4D97-AF65-F5344CB8AC3E}">
        <p14:creationId xmlns:p14="http://schemas.microsoft.com/office/powerpoint/2010/main" val="23924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may</a:t>
            </a:r>
            <a:r>
              <a:rPr lang="en-US" baseline="0" dirty="0" smtClean="0"/>
              <a:t> not have hurricanes but we do get the aftermath of heavy rains…and we do sometimes get tornadoes.</a:t>
            </a:r>
            <a:endParaRPr lang="en-US" dirty="0" smtClean="0"/>
          </a:p>
          <a:p>
            <a:r>
              <a:rPr lang="en-US" dirty="0" smtClean="0"/>
              <a:t>Or it might</a:t>
            </a:r>
            <a:r>
              <a:rPr lang="en-US" baseline="0" dirty="0" smtClean="0"/>
              <a:t> mean having to evacuate on a moments notice but more likely you need to be prepare to be able to survive in your home. And you need to be prepared for 3 days.  Will you be prepared? </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a:t>
            </a:r>
            <a:r>
              <a:rPr lang="en-US" baseline="0" dirty="0" smtClean="0"/>
              <a:t> is a possibility.</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the most likely for us…. Is snow and ice….Beautiful but can leave you stranded without power or water for days/weeks</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While we hope disasters</a:t>
            </a:r>
            <a:r>
              <a:rPr lang="en-US" baseline="0" dirty="0" smtClean="0"/>
              <a:t> don’t happen, </a:t>
            </a:r>
            <a:r>
              <a:rPr lang="en-US" dirty="0" smtClean="0"/>
              <a:t>ALL families should have emergency plans for their children. If your son or daughter has special health care needs, your emergency plan will probably be more complicated, involve more people, and may require equipment. This will be the case if your child or youth……. Planning how you will respond</a:t>
            </a:r>
            <a:r>
              <a:rPr lang="en-US" baseline="0" dirty="0" smtClean="0"/>
              <a:t> is critical.   It means extra attention to details that other families don’t have to worry about. </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Complete an emergency information form for your child with the help of a health care provider</a:t>
            </a:r>
          </a:p>
          <a:p>
            <a:r>
              <a:rPr lang="en-US" u="sng" dirty="0"/>
              <a:t>www.aap.org/advocacy/blankform.pdf</a:t>
            </a:r>
            <a:endParaRPr lang="en-US" dirty="0"/>
          </a:p>
          <a:p>
            <a:pPr lvl="0"/>
            <a:r>
              <a:rPr lang="en-US" dirty="0"/>
              <a:t>Complete a care plan form that describes your child's daily care routine</a:t>
            </a:r>
          </a:p>
          <a:p>
            <a:r>
              <a:rPr lang="en-US" u="sng" dirty="0"/>
              <a:t>http://cshcn.org/download-documents</a:t>
            </a:r>
            <a:endParaRPr lang="en-US" dirty="0"/>
          </a:p>
          <a:p>
            <a:pPr lvl="0"/>
            <a:r>
              <a:rPr lang="en-US" dirty="0"/>
              <a:t>Keep a copy of these forms with your child  (in a back pack or wheelchair bag) and in your child's emergency kit.  Provide these forms to those who may care</a:t>
            </a:r>
          </a:p>
          <a:p>
            <a:r>
              <a:rPr lang="en-US" dirty="0"/>
              <a:t>for your child in your absence.</a:t>
            </a:r>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defRPr/>
            </a:pPr>
            <a:r>
              <a:rPr lang="en-US" dirty="0" smtClean="0"/>
              <a:t>Epilepsy, Diabetes, Asthma, etc.</a:t>
            </a:r>
          </a:p>
          <a:p>
            <a:pPr defTabSz="931774">
              <a:buFont typeface="Arial" pitchFamily="34" charset="0"/>
              <a:buChar char="•"/>
              <a:defRPr/>
            </a:pPr>
            <a:r>
              <a:rPr lang="en-US" dirty="0" smtClean="0"/>
              <a:t>of all medications, doctor who prescribed them, and  doctor’s contact information</a:t>
            </a:r>
          </a:p>
          <a:p>
            <a:pPr defTabSz="931774">
              <a:buFont typeface="Arial" pitchFamily="34" charset="0"/>
              <a:buChar char="•"/>
              <a:defRPr/>
            </a:pPr>
            <a:r>
              <a:rPr lang="en-US" dirty="0" smtClean="0"/>
              <a:t>Store the medications in one location in their original containers</a:t>
            </a:r>
          </a:p>
          <a:p>
            <a:pPr defTabSz="931774">
              <a:buFont typeface="Arial" pitchFamily="34" charset="0"/>
              <a:buChar char="•"/>
              <a:defRPr/>
            </a:pPr>
            <a:r>
              <a:rPr lang="en-US" dirty="0" smtClean="0"/>
              <a:t>For all medical equipment requiring power – beds, breathing equipment, or infusion pumps - check with your medical supply company for back-up power source, such as a battery or generator</a:t>
            </a:r>
          </a:p>
          <a:p>
            <a:pPr defTabSz="931774">
              <a:buFont typeface="Arial" pitchFamily="34" charset="0"/>
              <a:buChar char="•"/>
              <a:defRPr/>
            </a:pPr>
            <a:r>
              <a:rPr lang="en-US" dirty="0" smtClean="0"/>
              <a:t>such as bandages, </a:t>
            </a:r>
            <a:r>
              <a:rPr lang="en-US" dirty="0" err="1" smtClean="0"/>
              <a:t>ostomy</a:t>
            </a:r>
            <a:r>
              <a:rPr lang="en-US" dirty="0" smtClean="0"/>
              <a:t> bags, or syringes</a:t>
            </a:r>
          </a:p>
          <a:p>
            <a:pPr defTabSz="931774">
              <a:defRPr/>
            </a:pPr>
            <a:r>
              <a:rPr lang="en-US" dirty="0" smtClean="0"/>
              <a:t>If your child uses oxygen, have at least a 3-day emergency supply as well as a 3-day supply of tubing, solutions, and medications, etc. Secure oxygen</a:t>
            </a:r>
            <a:r>
              <a:rPr lang="en-US" baseline="0" dirty="0" smtClean="0"/>
              <a:t> tanks so they do not fall over.  </a:t>
            </a: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Have a two week supply of an special formula needed and water (1 gallon per person per day)</a:t>
            </a:r>
          </a:p>
          <a:p>
            <a:pPr lvl="0"/>
            <a:r>
              <a:rPr lang="en-US" dirty="0"/>
              <a:t>Have a two week supply of medications, both prescription and non-prescription</a:t>
            </a:r>
          </a:p>
          <a:p>
            <a:pPr lvl="0"/>
            <a:r>
              <a:rPr lang="en-US" dirty="0"/>
              <a:t>Rotate formula and medications in your disaster kit on a regular basis to avoid spoiling</a:t>
            </a:r>
          </a:p>
          <a:p>
            <a:pPr lvl="0"/>
            <a:r>
              <a:rPr lang="en-US" dirty="0"/>
              <a:t>Purchase back-up batteries or a generator to power equipment that may need electricity</a:t>
            </a:r>
          </a:p>
          <a:p>
            <a:pPr lvl="0"/>
            <a:r>
              <a:rPr lang="en-US" dirty="0"/>
              <a:t>Have a back up of supplies you will need to feed or care for your child (feeding bags and tubing, syringes, </a:t>
            </a:r>
            <a:r>
              <a:rPr lang="en-US" dirty="0" err="1"/>
              <a:t>mic</a:t>
            </a:r>
            <a:r>
              <a:rPr lang="en-US" dirty="0"/>
              <a:t>-key buttons, catheters, etc)</a:t>
            </a:r>
          </a:p>
          <a:p>
            <a:r>
              <a:rPr lang="en-US" dirty="0" smtClean="0"/>
              <a:t>Locate other families in case you may need to borrow formula</a:t>
            </a:r>
            <a:r>
              <a:rPr lang="en-US" baseline="0" dirty="0" smtClean="0"/>
              <a:t> or supplies during an emergency situation. </a:t>
            </a:r>
            <a:endParaRPr lang="en-US" dirty="0"/>
          </a:p>
        </p:txBody>
      </p:sp>
      <p:sp>
        <p:nvSpPr>
          <p:cNvPr id="4" name="Slide Number Placeholder 3"/>
          <p:cNvSpPr>
            <a:spLocks noGrp="1"/>
          </p:cNvSpPr>
          <p:nvPr>
            <p:ph type="sldNum" sz="quarter" idx="10"/>
          </p:nvPr>
        </p:nvSpPr>
        <p:spPr/>
        <p:txBody>
          <a:bodyPr/>
          <a:lstStyle/>
          <a:p>
            <a:fld id="{85C10DDA-E2F2-49F0-ABED-AEB78C27D7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386AB03-6B44-4A7B-9C7E-1ADDF386967D}" type="datetimeFigureOut">
              <a:rPr lang="en-US" smtClean="0"/>
              <a:pPr/>
              <a:t>3/13/2015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88A29C-4738-4C07-96F0-3FD44EB2F3E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86AB03-6B44-4A7B-9C7E-1ADDF386967D}"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8A29C-4738-4C07-96F0-3FD44EB2F3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E88A29C-4738-4C07-96F0-3FD44EB2F3E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86AB03-6B44-4A7B-9C7E-1ADDF386967D}"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386AB03-6B44-4A7B-9C7E-1ADDF386967D}"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E88A29C-4738-4C07-96F0-3FD44EB2F3E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386AB03-6B44-4A7B-9C7E-1ADDF386967D}" type="datetimeFigureOut">
              <a:rPr lang="en-US" smtClean="0"/>
              <a:pPr/>
              <a:t>3/13/2015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88A29C-4738-4C07-96F0-3FD44EB2F3E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386AB03-6B44-4A7B-9C7E-1ADDF386967D}" type="datetimeFigureOut">
              <a:rPr lang="en-US" smtClean="0"/>
              <a:pPr/>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8A29C-4738-4C07-96F0-3FD44EB2F3E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386AB03-6B44-4A7B-9C7E-1ADDF386967D}" type="datetimeFigureOut">
              <a:rPr lang="en-US" smtClean="0"/>
              <a:pPr/>
              <a:t>3/13/2015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E88A29C-4738-4C07-96F0-3FD44EB2F3E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86AB03-6B44-4A7B-9C7E-1ADDF386967D}" type="datetimeFigureOut">
              <a:rPr lang="en-US" smtClean="0"/>
              <a:pPr/>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E88A29C-4738-4C07-96F0-3FD44EB2F3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386AB03-6B44-4A7B-9C7E-1ADDF386967D}" type="datetimeFigureOut">
              <a:rPr lang="en-US" smtClean="0"/>
              <a:pPr/>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E88A29C-4738-4C07-96F0-3FD44EB2F3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E88A29C-4738-4C07-96F0-3FD44EB2F3E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386AB03-6B44-4A7B-9C7E-1ADDF386967D}" type="datetimeFigureOut">
              <a:rPr lang="en-US" smtClean="0"/>
              <a:pPr/>
              <a:t>3/13/2015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E88A29C-4738-4C07-96F0-3FD44EB2F3E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386AB03-6B44-4A7B-9C7E-1ADDF386967D}" type="datetimeFigureOut">
              <a:rPr lang="en-US" smtClean="0"/>
              <a:pPr/>
              <a:t>3/13/2015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386AB03-6B44-4A7B-9C7E-1ADDF386967D}" type="datetimeFigureOut">
              <a:rPr lang="en-US" smtClean="0"/>
              <a:pPr/>
              <a:t>3/13/2015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88A29C-4738-4C07-96F0-3FD44EB2F3E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hyperlink" Target="http://www.medicalert.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wmf"/><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ecac-parentcenter.org/CareNOTEBOO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438400"/>
            <a:ext cx="8305800" cy="1752600"/>
          </a:xfrm>
        </p:spPr>
        <p:txBody>
          <a:bodyPr>
            <a:normAutofit lnSpcReduction="10000"/>
          </a:bodyPr>
          <a:lstStyle/>
          <a:p>
            <a:endParaRPr lang="en-US" sz="2400" dirty="0" smtClean="0"/>
          </a:p>
          <a:p>
            <a:endParaRPr lang="en-US" sz="2400" cap="none" dirty="0" smtClean="0">
              <a:latin typeface="Arial" panose="020B0604020202020204" pitchFamily="34" charset="0"/>
              <a:cs typeface="Arial" panose="020B0604020202020204" pitchFamily="34" charset="0"/>
            </a:endParaRPr>
          </a:p>
          <a:p>
            <a:r>
              <a:rPr lang="en-US" sz="2400" b="0" cap="none" dirty="0" smtClean="0">
                <a:latin typeface="Arial" panose="020B0604020202020204" pitchFamily="34" charset="0"/>
                <a:cs typeface="Arial" panose="020B0604020202020204" pitchFamily="34" charset="0"/>
              </a:rPr>
              <a:t>For Children And Youth With </a:t>
            </a:r>
          </a:p>
          <a:p>
            <a:r>
              <a:rPr lang="en-US" sz="2400" b="0" cap="none" dirty="0" smtClean="0">
                <a:latin typeface="Arial" panose="020B0604020202020204" pitchFamily="34" charset="0"/>
                <a:cs typeface="Arial" panose="020B0604020202020204" pitchFamily="34" charset="0"/>
              </a:rPr>
              <a:t>Special Healthcare Needs</a:t>
            </a:r>
            <a:endParaRPr lang="en-US" sz="2400" b="0" cap="none"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lstStyle/>
          <a:p>
            <a:r>
              <a:rPr lang="en-US" b="1" dirty="0" smtClean="0">
                <a:latin typeface="Arial" panose="020B0604020202020204" pitchFamily="34" charset="0"/>
                <a:cs typeface="Arial" panose="020B0604020202020204" pitchFamily="34" charset="0"/>
              </a:rPr>
              <a:t>Emergency Preparedness</a:t>
            </a:r>
            <a:endParaRPr lang="en-US" b="1" dirty="0">
              <a:latin typeface="Arial" panose="020B0604020202020204" pitchFamily="34" charset="0"/>
              <a:cs typeface="Arial" panose="020B0604020202020204" pitchFamily="34" charset="0"/>
            </a:endParaRPr>
          </a:p>
        </p:txBody>
      </p:sp>
      <p:pic>
        <p:nvPicPr>
          <p:cNvPr id="1026" name="Picture 2" descr="C:\Users\Dell\Desktop\Amy Vue\Logos and labels\logo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837" y="4572000"/>
            <a:ext cx="1766663" cy="1264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4757665"/>
            <a:ext cx="838200" cy="838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 name="Text Box 3"/>
          <p:cNvSpPr txBox="1">
            <a:spLocks noChangeArrowheads="1"/>
          </p:cNvSpPr>
          <p:nvPr/>
        </p:nvSpPr>
        <p:spPr bwMode="auto">
          <a:xfrm>
            <a:off x="3657600" y="5851441"/>
            <a:ext cx="2438400" cy="625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126 Poplar Grove Connector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cs typeface="Arial" pitchFamily="34" charset="0"/>
              </a:rPr>
              <a:t>Boone, NC 28607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476" t="15860" r="15419" b="14659"/>
          <a:stretch/>
        </p:blipFill>
        <p:spPr bwMode="auto">
          <a:xfrm>
            <a:off x="3117398" y="4763442"/>
            <a:ext cx="768802" cy="77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youngevitybethechange.org/wordpress/wp-content/uploads/2013/11/m6340297_514x260-logo.jpg"/>
          <p:cNvPicPr>
            <a:picLocks noChangeAspect="1" noChangeArrowheads="1"/>
          </p:cNvPicPr>
          <p:nvPr/>
        </p:nvPicPr>
        <p:blipFill rotWithShape="1">
          <a:blip r:embed="rId6">
            <a:extLst>
              <a:ext uri="{28A0092B-C50C-407E-A947-70E740481C1C}">
                <a14:useLocalDpi xmlns:a14="http://schemas.microsoft.com/office/drawing/2010/main" val="0"/>
              </a:ext>
            </a:extLst>
          </a:blip>
          <a:srcRect l="9870" t="21859" r="8631" b="21078"/>
          <a:stretch/>
        </p:blipFill>
        <p:spPr bwMode="auto">
          <a:xfrm>
            <a:off x="573059" y="4774359"/>
            <a:ext cx="1941541" cy="6876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059" y="5745732"/>
            <a:ext cx="1789141" cy="44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Feeding Tubes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pPr lvl="0"/>
            <a:r>
              <a:rPr lang="en-US" dirty="0" smtClean="0">
                <a:latin typeface="Arial" panose="020B0604020202020204" pitchFamily="34" charset="0"/>
                <a:cs typeface="Arial" panose="020B0604020202020204" pitchFamily="34" charset="0"/>
              </a:rPr>
              <a:t>Formula and other special medical foods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Extra tube supplies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Formula bags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Spare pump that is fully charged</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Power supply that can be plugged into car</a:t>
            </a:r>
          </a:p>
          <a:p>
            <a:endParaRPr lang="en-US" dirty="0"/>
          </a:p>
        </p:txBody>
      </p:sp>
      <p:pic>
        <p:nvPicPr>
          <p:cNvPr id="5" name="Picture 4" descr="tubie1-2.jpg"/>
          <p:cNvPicPr>
            <a:picLocks noChangeAspect="1"/>
          </p:cNvPicPr>
          <p:nvPr/>
        </p:nvPicPr>
        <p:blipFill>
          <a:blip r:embed="rId3" cstate="print"/>
          <a:stretch>
            <a:fillRect/>
          </a:stretch>
        </p:blipFill>
        <p:spPr>
          <a:xfrm>
            <a:off x="5105400" y="2286000"/>
            <a:ext cx="2977213" cy="1981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Food Allergies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057400" y="1527048"/>
            <a:ext cx="6781800" cy="4572000"/>
          </a:xfrm>
        </p:spPr>
        <p:txBody>
          <a:bodyPr>
            <a:normAutofit/>
          </a:bodyPr>
          <a:lstStyle/>
          <a:p>
            <a:pPr lvl="0"/>
            <a:r>
              <a:rPr lang="en-US" dirty="0" smtClean="0">
                <a:latin typeface="Arial" panose="020B0604020202020204" pitchFamily="34" charset="0"/>
                <a:cs typeface="Arial" panose="020B0604020202020204" pitchFamily="34" charset="0"/>
              </a:rPr>
              <a:t>3-day supply of foods that do not require cooking</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3-day supply of daily medicines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Topical medications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For latex allergies: latex- free gloves, bandages, etc.  </a:t>
            </a:r>
          </a:p>
          <a:p>
            <a:endParaRPr lang="en-US" dirty="0"/>
          </a:p>
        </p:txBody>
      </p:sp>
      <p:pic>
        <p:nvPicPr>
          <p:cNvPr id="3074" name="Picture 2" descr="C:\Users\carolcran\AppData\Local\Microsoft\Windows\Temporary Internet Files\Content.IE5\3NUWSOZ9\MP900400593[1].jpg"/>
          <p:cNvPicPr>
            <a:picLocks noChangeAspect="1" noChangeArrowheads="1"/>
          </p:cNvPicPr>
          <p:nvPr/>
        </p:nvPicPr>
        <p:blipFill>
          <a:blip r:embed="rId3" cstate="print"/>
          <a:srcRect/>
          <a:stretch>
            <a:fillRect/>
          </a:stretch>
        </p:blipFill>
        <p:spPr bwMode="auto">
          <a:xfrm>
            <a:off x="304800" y="1482826"/>
            <a:ext cx="1676400" cy="2098574"/>
          </a:xfrm>
          <a:prstGeom prst="rect">
            <a:avLst/>
          </a:prstGeom>
          <a:noFill/>
        </p:spPr>
      </p:pic>
      <p:pic>
        <p:nvPicPr>
          <p:cNvPr id="3078" name="Picture 6" descr="C:\Users\carolcran\AppData\Local\Microsoft\Windows\Temporary Internet Files\Content.IE5\EDGWIFY1\MC900356947[1].wmf"/>
          <p:cNvPicPr>
            <a:picLocks noChangeAspect="1" noChangeArrowheads="1"/>
          </p:cNvPicPr>
          <p:nvPr/>
        </p:nvPicPr>
        <p:blipFill>
          <a:blip r:embed="rId4" cstate="print"/>
          <a:srcRect/>
          <a:stretch>
            <a:fillRect/>
          </a:stretch>
        </p:blipFill>
        <p:spPr bwMode="auto">
          <a:xfrm>
            <a:off x="7315200" y="3733800"/>
            <a:ext cx="1597457" cy="10975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b="1" dirty="0" smtClean="0">
                <a:latin typeface="Arial" panose="020B0604020202020204" pitchFamily="34" charset="0"/>
                <a:cs typeface="Arial" panose="020B0604020202020204" pitchFamily="34" charset="0"/>
              </a:rPr>
              <a:t>Autism, Down Syndrome,  and other </a:t>
            </a:r>
            <a:r>
              <a:rPr lang="en-US" b="1" dirty="0" smtClean="0">
                <a:solidFill>
                  <a:schemeClr val="accent3">
                    <a:lumMod val="75000"/>
                  </a:schemeClr>
                </a:solidFill>
                <a:latin typeface="Arial" panose="020B0604020202020204" pitchFamily="34" charset="0"/>
                <a:cs typeface="Arial" panose="020B0604020202020204" pitchFamily="34" charset="0"/>
              </a:rPr>
              <a:t>Intellectual</a:t>
            </a:r>
            <a:r>
              <a:rPr lang="en-US" b="1" dirty="0" smtClean="0">
                <a:latin typeface="Arial" panose="020B0604020202020204" pitchFamily="34" charset="0"/>
                <a:cs typeface="Arial" panose="020B0604020202020204" pitchFamily="34" charset="0"/>
              </a:rPr>
              <a:t> or Developmental Disabilities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lnSpcReduction="10000"/>
          </a:bodyPr>
          <a:lstStyle/>
          <a:p>
            <a:pPr lvl="0"/>
            <a:r>
              <a:rPr lang="en-US" dirty="0" smtClean="0">
                <a:latin typeface="Arial" panose="020B0604020202020204" pitchFamily="34" charset="0"/>
                <a:cs typeface="Arial" panose="020B0604020202020204" pitchFamily="34" charset="0"/>
              </a:rPr>
              <a:t>3-day supply of all your child’s medications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Make a list Copy of current IEP</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Favorite toy, book, game, calming snack, portable DVD player, batteries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Be prepared for behavior changes</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Medical Alert bracelets  </a:t>
            </a:r>
            <a:r>
              <a:rPr lang="en-US" u="sng" dirty="0" smtClean="0">
                <a:latin typeface="Arial" panose="020B0604020202020204" pitchFamily="34" charset="0"/>
                <a:cs typeface="Arial" panose="020B0604020202020204" pitchFamily="34" charset="0"/>
                <a:hlinkClick r:id="rId3"/>
              </a:rPr>
              <a:t>www.medicalert.org</a:t>
            </a:r>
            <a:endParaRPr lang="en-US" dirty="0" smtClean="0">
              <a:latin typeface="Arial" panose="020B0604020202020204" pitchFamily="34" charset="0"/>
              <a:cs typeface="Arial" panose="020B0604020202020204" pitchFamily="34" charset="0"/>
            </a:endParaRPr>
          </a:p>
          <a:p>
            <a:endParaRPr lang="en-US" dirty="0"/>
          </a:p>
        </p:txBody>
      </p:sp>
      <p:pic>
        <p:nvPicPr>
          <p:cNvPr id="4099" name="Picture 3" descr="C:\Users\carolcran\AppData\Local\Microsoft\Windows\Temporary Internet Files\Content.IE5\BH624PGM\MP900422535[1].jpg"/>
          <p:cNvPicPr>
            <a:picLocks noChangeAspect="1" noChangeArrowheads="1"/>
          </p:cNvPicPr>
          <p:nvPr/>
        </p:nvPicPr>
        <p:blipFill>
          <a:blip r:embed="rId4" cstate="print"/>
          <a:srcRect/>
          <a:stretch>
            <a:fillRect/>
          </a:stretch>
        </p:blipFill>
        <p:spPr bwMode="auto">
          <a:xfrm>
            <a:off x="5943600" y="3810000"/>
            <a:ext cx="2362200" cy="15889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87552"/>
          </a:xfrm>
        </p:spPr>
        <p:txBody>
          <a:bodyPr>
            <a:normAutofit fontScale="90000"/>
          </a:bodyPr>
          <a:lstStyle/>
          <a:p>
            <a:r>
              <a:rPr lang="en-US" b="1" dirty="0" smtClean="0">
                <a:solidFill>
                  <a:schemeClr val="accent3">
                    <a:lumMod val="75000"/>
                  </a:schemeClr>
                </a:solidFill>
                <a:latin typeface="Arial" panose="020B0604020202020204" pitchFamily="34" charset="0"/>
                <a:cs typeface="Arial" panose="020B0604020202020204" pitchFamily="34" charset="0"/>
              </a:rPr>
              <a:t>Other Things to Consider In Case of Evacuation</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04800" y="1828800"/>
            <a:ext cx="8503920" cy="4572000"/>
          </a:xfrm>
        </p:spPr>
        <p:txBody>
          <a:bodyPr/>
          <a:lstStyle/>
          <a:p>
            <a:r>
              <a:rPr lang="en-US" dirty="0" smtClean="0">
                <a:latin typeface="Arial" panose="020B0604020202020204" pitchFamily="34" charset="0"/>
                <a:cs typeface="Arial" panose="020B0604020202020204" pitchFamily="34" charset="0"/>
              </a:rPr>
              <a:t>Wheelchairs</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-Power pack/charger</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-Use of manual chair</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Appropriate Shelter</a:t>
            </a:r>
          </a:p>
        </p:txBody>
      </p:sp>
      <p:pic>
        <p:nvPicPr>
          <p:cNvPr id="3074" name="Picture 2" descr="Image result for wheelchair images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117" y="1727342"/>
            <a:ext cx="3132283" cy="391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2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Hearing Impairments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pPr lvl="0"/>
            <a:r>
              <a:rPr lang="en-US" dirty="0" smtClean="0">
                <a:latin typeface="Arial" panose="020B0604020202020204" pitchFamily="34" charset="0"/>
                <a:cs typeface="Arial" panose="020B0604020202020204" pitchFamily="34" charset="0"/>
              </a:rPr>
              <a:t>Store hearing aids in a strategic, consistent and secured location so they can be found and used after a disaster</a:t>
            </a:r>
          </a:p>
          <a:p>
            <a:pPr lvl="0"/>
            <a:endParaRPr lang="en-US" b="1"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Extra batteries</a:t>
            </a:r>
          </a:p>
          <a:p>
            <a:pPr lvl="0"/>
            <a:endParaRPr lang="en-US" b="1"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Maintain TTY batteries</a:t>
            </a:r>
          </a:p>
          <a:p>
            <a:pPr lvl="0"/>
            <a:endParaRPr lang="en-US" b="1"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Extra batteries for your TTY and light phone signaler</a:t>
            </a:r>
            <a:endParaRPr lang="en-US" b="1" dirty="0" smtClean="0">
              <a:latin typeface="Arial" panose="020B0604020202020204" pitchFamily="34" charset="0"/>
              <a:cs typeface="Arial" panose="020B0604020202020204" pitchFamily="34" charset="0"/>
            </a:endParaRPr>
          </a:p>
          <a:p>
            <a:endParaRPr lang="en-US" dirty="0"/>
          </a:p>
        </p:txBody>
      </p:sp>
      <p:pic>
        <p:nvPicPr>
          <p:cNvPr id="5124" name="Picture 4" descr="C:\Users\carolcran\AppData\Local\Microsoft\Windows\Temporary Internet Files\Content.IE5\PLQTQZTK\MC900364292[1].wmf"/>
          <p:cNvPicPr>
            <a:picLocks noChangeAspect="1" noChangeArrowheads="1"/>
          </p:cNvPicPr>
          <p:nvPr/>
        </p:nvPicPr>
        <p:blipFill>
          <a:blip r:embed="rId3" cstate="print"/>
          <a:srcRect/>
          <a:stretch>
            <a:fillRect/>
          </a:stretch>
        </p:blipFill>
        <p:spPr bwMode="auto">
          <a:xfrm>
            <a:off x="5486400" y="2971800"/>
            <a:ext cx="1838858" cy="16952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Visual Impairments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819400" y="1981200"/>
            <a:ext cx="5986272" cy="4117848"/>
          </a:xfrm>
        </p:spPr>
        <p:txBody>
          <a:bodyPr>
            <a:normAutofit lnSpcReduction="10000"/>
          </a:bodyPr>
          <a:lstStyle/>
          <a:p>
            <a:pPr lvl="0"/>
            <a:r>
              <a:rPr lang="en-US" dirty="0" smtClean="0">
                <a:latin typeface="Arial" panose="020B0604020202020204" pitchFamily="34" charset="0"/>
                <a:cs typeface="Arial" panose="020B0604020202020204" pitchFamily="34" charset="0"/>
              </a:rPr>
              <a:t>Spare cane</a:t>
            </a:r>
          </a:p>
          <a:p>
            <a:pPr lvl="0"/>
            <a:endParaRPr lang="en-US" b="1"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Mark emergency supplies with large print, fluorescent tape or Braille</a:t>
            </a:r>
          </a:p>
          <a:p>
            <a:pPr lvl="0"/>
            <a:endParaRPr lang="en-US" b="1"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Pre-printed copy of important messages</a:t>
            </a:r>
          </a:p>
          <a:p>
            <a:pPr lvl="0"/>
            <a:endParaRPr lang="en-US" b="1"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Service animals</a:t>
            </a:r>
          </a:p>
          <a:p>
            <a:pPr lvl="0"/>
            <a:endParaRPr lang="en-US" dirty="0" smtClean="0"/>
          </a:p>
          <a:p>
            <a:pPr lvl="0"/>
            <a:endParaRPr lang="en-US" dirty="0"/>
          </a:p>
        </p:txBody>
      </p:sp>
      <p:pic>
        <p:nvPicPr>
          <p:cNvPr id="4" name="Picture 3" descr="servicedog3.jpg"/>
          <p:cNvPicPr>
            <a:picLocks noChangeAspect="1"/>
          </p:cNvPicPr>
          <p:nvPr/>
        </p:nvPicPr>
        <p:blipFill>
          <a:blip r:embed="rId3" cstate="print"/>
          <a:stretch>
            <a:fillRect/>
          </a:stretch>
        </p:blipFill>
        <p:spPr>
          <a:xfrm>
            <a:off x="457200" y="1905000"/>
            <a:ext cx="2066925" cy="3810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You Might </a:t>
            </a: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eed to Shut </a:t>
            </a:r>
            <a:r>
              <a:rPr lang="en-US" b="1" dirty="0">
                <a:latin typeface="Arial" panose="020B0604020202020204" pitchFamily="34" charset="0"/>
                <a:cs typeface="Arial" panose="020B0604020202020204" pitchFamily="34" charset="0"/>
              </a:rPr>
              <a:t>O</a:t>
            </a:r>
            <a:r>
              <a:rPr lang="en-US" b="1" dirty="0" smtClean="0">
                <a:latin typeface="Arial" panose="020B0604020202020204" pitchFamily="34" charset="0"/>
                <a:cs typeface="Arial" panose="020B0604020202020204" pitchFamily="34" charset="0"/>
              </a:rPr>
              <a:t>ff  </a:t>
            </a:r>
            <a:r>
              <a:rPr lang="en-US" b="1" dirty="0">
                <a:latin typeface="Arial" panose="020B0604020202020204" pitchFamily="34" charset="0"/>
                <a:cs typeface="Arial" panose="020B0604020202020204" pitchFamily="34" charset="0"/>
              </a:rPr>
              <a:t>H</a:t>
            </a:r>
            <a:r>
              <a:rPr lang="en-US" b="1" dirty="0" smtClean="0">
                <a:latin typeface="Arial" panose="020B0604020202020204" pitchFamily="34" charset="0"/>
                <a:cs typeface="Arial" panose="020B0604020202020204" pitchFamily="34" charset="0"/>
              </a:rPr>
              <a:t>ome Utilities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pPr marL="0" indent="0" algn="ctr">
              <a:buNone/>
            </a:pPr>
            <a:r>
              <a:rPr lang="en-US" sz="4800" dirty="0" smtClean="0">
                <a:latin typeface="Arial" panose="020B0604020202020204" pitchFamily="34" charset="0"/>
                <a:cs typeface="Arial" panose="020B0604020202020204" pitchFamily="34" charset="0"/>
              </a:rPr>
              <a:t>Where are …</a:t>
            </a:r>
          </a:p>
          <a:p>
            <a:pPr marL="0" indent="0" algn="ctr">
              <a:buNone/>
            </a:pPr>
            <a:endParaRPr lang="en-US" sz="4800"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The shut off valves?</a:t>
            </a:r>
          </a:p>
          <a:p>
            <a:pPr marL="0" indent="0" algn="ctr">
              <a:buNone/>
            </a:pPr>
            <a:r>
              <a:rPr lang="en-US" dirty="0" smtClean="0">
                <a:latin typeface="Arial" panose="020B0604020202020204" pitchFamily="34" charset="0"/>
                <a:cs typeface="Arial" panose="020B0604020202020204" pitchFamily="34" charset="0"/>
              </a:rPr>
              <a:t>Electrical panel?</a:t>
            </a:r>
          </a:p>
          <a:p>
            <a:pPr marL="0" indent="0" algn="ctr">
              <a:buNone/>
            </a:pPr>
            <a:r>
              <a:rPr lang="en-US" dirty="0" smtClean="0">
                <a:latin typeface="Arial" panose="020B0604020202020204" pitchFamily="34" charset="0"/>
                <a:cs typeface="Arial" panose="020B0604020202020204" pitchFamily="34" charset="0"/>
              </a:rPr>
              <a:t>Water pump?</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The tools you need?</a:t>
            </a:r>
          </a:p>
          <a:p>
            <a:pPr marL="0" indent="0" algn="ctr">
              <a:buNone/>
            </a:pPr>
            <a:endParaRPr lang="en-US" dirty="0" smtClean="0">
              <a:latin typeface="Arial" panose="020B0604020202020204" pitchFamily="34" charset="0"/>
              <a:cs typeface="Arial" panose="020B0604020202020204" pitchFamily="34" charset="0"/>
            </a:endParaRPr>
          </a:p>
        </p:txBody>
      </p:sp>
      <p:sp>
        <p:nvSpPr>
          <p:cNvPr id="4" name="AutoShape 2" descr="Image result for tool kit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19400"/>
            <a:ext cx="2667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4" y="2628900"/>
            <a:ext cx="23590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566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Phone Service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pPr algn="ctr"/>
            <a:endParaRPr lang="en-US" dirty="0" smtClean="0"/>
          </a:p>
          <a:p>
            <a:pPr algn="ctr"/>
            <a:endParaRPr lang="en-US" dirty="0"/>
          </a:p>
          <a:p>
            <a:pPr algn="ctr"/>
            <a:r>
              <a:rPr lang="en-US" b="1" dirty="0" smtClean="0">
                <a:latin typeface="Arial" panose="020B0604020202020204" pitchFamily="34" charset="0"/>
                <a:cs typeface="Arial" panose="020B0604020202020204" pitchFamily="34" charset="0"/>
              </a:rPr>
              <a:t>Cell phone</a:t>
            </a:r>
          </a:p>
          <a:p>
            <a:pPr marL="0" indent="0" algn="ctr">
              <a:buNone/>
            </a:pP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Regular phone</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Contact with the outside world</a:t>
            </a:r>
            <a:endParaRPr lang="en-US" b="1" dirty="0">
              <a:latin typeface="Arial" panose="020B0604020202020204" pitchFamily="34" charset="0"/>
              <a:cs typeface="Arial" panose="020B0604020202020204" pitchFamily="34" charset="0"/>
            </a:endParaRPr>
          </a:p>
        </p:txBody>
      </p:sp>
      <p:pic>
        <p:nvPicPr>
          <p:cNvPr id="6146" name="Picture 2" descr="Image result for cell phon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19431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05051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249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subTitle" idx="1"/>
          </p:nvPr>
        </p:nvSpPr>
        <p:spPr/>
        <p:txBody>
          <a:bodyPr>
            <a:normAutofit fontScale="47500" lnSpcReduction="20000"/>
          </a:bodyPr>
          <a:lstStyle/>
          <a:p>
            <a:r>
              <a:rPr lang="en-US" sz="4400" dirty="0" smtClean="0">
                <a:latin typeface="Arial" panose="020B0604020202020204" pitchFamily="34" charset="0"/>
                <a:cs typeface="Arial" panose="020B0604020202020204" pitchFamily="34" charset="0"/>
              </a:rPr>
              <a:t>Make a Plan</a:t>
            </a:r>
          </a:p>
          <a:p>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Build a Kit</a:t>
            </a:r>
          </a:p>
          <a:p>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Be involved</a:t>
            </a:r>
            <a:endParaRPr lang="en-US" sz="4400" dirty="0">
              <a:latin typeface="Arial" panose="020B0604020202020204" pitchFamily="34" charset="0"/>
              <a:cs typeface="Arial" panose="020B0604020202020204" pitchFamily="34" charset="0"/>
            </a:endParaRPr>
          </a:p>
        </p:txBody>
      </p:sp>
      <p:sp>
        <p:nvSpPr>
          <p:cNvPr id="14" name="Title 13"/>
          <p:cNvSpPr>
            <a:spLocks noGrp="1"/>
          </p:cNvSpPr>
          <p:nvPr>
            <p:ph type="ctrTitle"/>
          </p:nvPr>
        </p:nvSpPr>
        <p:spPr/>
        <p:txBody>
          <a:bodyPr/>
          <a:lstStyle/>
          <a:p>
            <a:r>
              <a:rPr lang="en-US" b="1" dirty="0" smtClean="0">
                <a:latin typeface="Arial" panose="020B0604020202020204" pitchFamily="34" charset="0"/>
                <a:cs typeface="Arial" panose="020B0604020202020204" pitchFamily="34" charset="0"/>
              </a:rPr>
              <a:t>Be Prepared</a:t>
            </a:r>
            <a:endParaRPr lang="en-US" b="1" dirty="0">
              <a:latin typeface="Arial" panose="020B0604020202020204" pitchFamily="34" charset="0"/>
              <a:cs typeface="Arial" panose="020B0604020202020204" pitchFamily="34" charset="0"/>
            </a:endParaRPr>
          </a:p>
        </p:txBody>
      </p:sp>
      <p:pic>
        <p:nvPicPr>
          <p:cNvPr id="10248" name="Picture 8" descr="MC900351242[1]"/>
          <p:cNvPicPr>
            <a:picLocks noChangeAspect="1" noChangeArrowheads="1"/>
          </p:cNvPicPr>
          <p:nvPr/>
        </p:nvPicPr>
        <p:blipFill>
          <a:blip r:embed="rId3" cstate="print"/>
          <a:srcRect/>
          <a:stretch>
            <a:fillRect/>
          </a:stretch>
        </p:blipFill>
        <p:spPr bwMode="auto">
          <a:xfrm>
            <a:off x="1752600" y="304800"/>
            <a:ext cx="762000" cy="1477820"/>
          </a:xfrm>
          <a:prstGeom prst="rect">
            <a:avLst/>
          </a:prstGeom>
          <a:noFill/>
          <a:ln w="9525" algn="in">
            <a:noFill/>
            <a:miter lim="800000"/>
            <a:headEnd/>
            <a:tailEnd/>
          </a:ln>
          <a:effectLst/>
        </p:spPr>
      </p:pic>
      <p:pic>
        <p:nvPicPr>
          <p:cNvPr id="10249" name="Picture 9" descr="MC900312180[1]"/>
          <p:cNvPicPr>
            <a:picLocks noChangeAspect="1" noChangeArrowheads="1"/>
          </p:cNvPicPr>
          <p:nvPr/>
        </p:nvPicPr>
        <p:blipFill>
          <a:blip r:embed="rId4" cstate="print"/>
          <a:srcRect/>
          <a:stretch>
            <a:fillRect/>
          </a:stretch>
        </p:blipFill>
        <p:spPr bwMode="auto">
          <a:xfrm>
            <a:off x="4114800" y="228600"/>
            <a:ext cx="1194027" cy="990600"/>
          </a:xfrm>
          <a:prstGeom prst="rect">
            <a:avLst/>
          </a:prstGeom>
          <a:noFill/>
          <a:ln w="9525" algn="in">
            <a:noFill/>
            <a:miter lim="800000"/>
            <a:headEnd/>
            <a:tailEnd/>
          </a:ln>
          <a:effectLst/>
        </p:spPr>
      </p:pic>
      <p:pic>
        <p:nvPicPr>
          <p:cNvPr id="10250" name="Picture 10" descr="MC900383940[1]"/>
          <p:cNvPicPr>
            <a:picLocks noChangeAspect="1" noChangeArrowheads="1"/>
          </p:cNvPicPr>
          <p:nvPr/>
        </p:nvPicPr>
        <p:blipFill>
          <a:blip r:embed="rId5" cstate="print"/>
          <a:srcRect/>
          <a:stretch>
            <a:fillRect/>
          </a:stretch>
        </p:blipFill>
        <p:spPr bwMode="auto">
          <a:xfrm>
            <a:off x="7010400" y="685800"/>
            <a:ext cx="996462" cy="1143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2743200"/>
            <a:ext cx="7696200" cy="3352800"/>
          </a:xfrm>
        </p:spPr>
        <p:txBody>
          <a:bodyPr>
            <a:normAutofit/>
          </a:bodyPr>
          <a:lstStyle/>
          <a:p>
            <a:endParaRPr lang="en-US" sz="2000" cap="none" dirty="0" smtClean="0">
              <a:latin typeface="Arial" panose="020B0604020202020204" pitchFamily="34" charset="0"/>
              <a:cs typeface="Arial" panose="020B0604020202020204" pitchFamily="34" charset="0"/>
            </a:endParaRPr>
          </a:p>
          <a:p>
            <a:endParaRPr lang="en-US" sz="2000" cap="none" dirty="0">
              <a:latin typeface="Arial" panose="020B0604020202020204" pitchFamily="34" charset="0"/>
              <a:cs typeface="Arial" panose="020B0604020202020204" pitchFamily="34" charset="0"/>
            </a:endParaRPr>
          </a:p>
          <a:p>
            <a:r>
              <a:rPr lang="en-US" sz="2400" cap="none" dirty="0" smtClean="0">
                <a:solidFill>
                  <a:schemeClr val="tx1"/>
                </a:solidFill>
                <a:latin typeface="Arial" panose="020B0604020202020204" pitchFamily="34" charset="0"/>
                <a:cs typeface="Arial" panose="020B0604020202020204" pitchFamily="34" charset="0"/>
              </a:rPr>
              <a:t>Your care notebook includes an, a Pamphlet to store all of your emergency information, </a:t>
            </a:r>
            <a:r>
              <a:rPr lang="en-US" sz="2400" cap="none" dirty="0">
                <a:solidFill>
                  <a:schemeClr val="tx1"/>
                </a:solidFill>
                <a:latin typeface="Arial" panose="020B0604020202020204" pitchFamily="34" charset="0"/>
                <a:cs typeface="Arial" panose="020B0604020202020204" pitchFamily="34" charset="0"/>
              </a:rPr>
              <a:t>Emergency Quick </a:t>
            </a:r>
            <a:r>
              <a:rPr lang="en-US" sz="2400" cap="none" dirty="0" smtClean="0">
                <a:solidFill>
                  <a:schemeClr val="tx1"/>
                </a:solidFill>
                <a:latin typeface="Arial" panose="020B0604020202020204" pitchFamily="34" charset="0"/>
                <a:cs typeface="Arial" panose="020B0604020202020204" pitchFamily="34" charset="0"/>
              </a:rPr>
              <a:t>Guide, some wonderful pages from the ECAC CareNotebook and a flash drive.</a:t>
            </a:r>
            <a:endParaRPr lang="en-US" sz="2400" cap="none"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What’s in your Notebook?</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75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When Disaster Strikes</a:t>
            </a:r>
            <a:endParaRPr lang="en-US" b="1"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
          </p:nvPr>
        </p:nvSpPr>
        <p:spPr/>
        <p:txBody>
          <a:bodyPr>
            <a:normAutofit/>
          </a:bodyPr>
          <a:lstStyle/>
          <a:p>
            <a:pPr algn="ctr">
              <a:buNone/>
            </a:pPr>
            <a:endParaRPr lang="en-US" dirty="0" smtClean="0"/>
          </a:p>
          <a:p>
            <a:pPr algn="ctr">
              <a:buNone/>
            </a:pPr>
            <a:endParaRPr lang="en-US" dirty="0" smtClean="0"/>
          </a:p>
          <a:p>
            <a:pPr algn="ctr">
              <a:buNone/>
            </a:pPr>
            <a:endParaRPr lang="en-US" sz="4000" dirty="0"/>
          </a:p>
        </p:txBody>
      </p:sp>
      <p:pic>
        <p:nvPicPr>
          <p:cNvPr id="40" name="Picture 39" descr="Hurricane_Hugo_15_September_1989_1105z.png"/>
          <p:cNvPicPr>
            <a:picLocks noChangeAspect="1"/>
          </p:cNvPicPr>
          <p:nvPr/>
        </p:nvPicPr>
        <p:blipFill>
          <a:blip r:embed="rId3" cstate="print"/>
          <a:stretch>
            <a:fillRect/>
          </a:stretch>
        </p:blipFill>
        <p:spPr>
          <a:xfrm>
            <a:off x="2286000" y="1524000"/>
            <a:ext cx="4648200" cy="4648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2743200"/>
            <a:ext cx="7620000" cy="3276600"/>
          </a:xfrm>
        </p:spPr>
        <p:txBody>
          <a:bodyPr>
            <a:normAutofit fontScale="92500" lnSpcReduction="20000"/>
          </a:bodyPr>
          <a:lstStyle/>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A quick, easy and portable way to keep information you might need in emergency situations</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This pamphlet can be stored in your glove box, and is a condensed and less confidential version of the Emergency Quick Guide</a:t>
            </a:r>
          </a:p>
          <a:p>
            <a:pPr marL="285750" indent="-285750" algn="l">
              <a:buFont typeface="Arial" panose="020B0604020202020204" pitchFamily="34" charset="0"/>
              <a:buChar char="•"/>
            </a:pPr>
            <a:r>
              <a:rPr lang="en-US" sz="2400" cap="none" dirty="0">
                <a:solidFill>
                  <a:schemeClr val="tx1"/>
                </a:solidFill>
                <a:latin typeface="Arial" panose="020B0604020202020204" pitchFamily="34" charset="0"/>
                <a:cs typeface="Arial" panose="020B0604020202020204" pitchFamily="34" charset="0"/>
              </a:rPr>
              <a:t>Update regularly or as changes are needed</a:t>
            </a:r>
          </a:p>
          <a:p>
            <a:pPr marL="342900" indent="-34290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A digital copy is provided on the flash drive</a:t>
            </a:r>
          </a:p>
          <a:p>
            <a:pPr marL="285750" indent="-285750" algn="l">
              <a:buFont typeface="Arial" panose="020B0604020202020204" pitchFamily="34" charset="0"/>
              <a:buChar char="•"/>
            </a:pPr>
            <a:endParaRPr lang="en-US" sz="1800" b="0" cap="none"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Emergency Pamphlet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439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7848600" cy="3352800"/>
          </a:xfrm>
        </p:spPr>
        <p:txBody>
          <a:bodyPr>
            <a:normAutofit lnSpcReduction="10000"/>
          </a:bodyPr>
          <a:lstStyle/>
          <a:p>
            <a:pPr marL="342900" indent="-34290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A comprehensive place for all of your personal information that you might need in the event of an emergency</a:t>
            </a:r>
          </a:p>
          <a:p>
            <a:pPr marL="342900" indent="-34290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Be sure to keep in a secure place with other personal records </a:t>
            </a:r>
          </a:p>
          <a:p>
            <a:pPr marL="342900" indent="-34290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Update regularly or as changes are needed</a:t>
            </a:r>
          </a:p>
          <a:p>
            <a:pPr marL="342900" indent="-34290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A digital copy is provided on the flash drive</a:t>
            </a:r>
            <a:endParaRPr lang="en-US" sz="2400" cap="none"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Quick Emergency Guide for Parents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821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3048000"/>
            <a:ext cx="7543800" cy="2819400"/>
          </a:xfrm>
        </p:spPr>
        <p:txBody>
          <a:bodyPr>
            <a:normAutofit fontScale="92500" lnSpcReduction="10000"/>
          </a:bodyPr>
          <a:lstStyle/>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Child’s page: A place to put information about your child (Name, Favorites, Comforter/Stressors). You can also include a picture!</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Activities of Development </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Coping/Stress/Tolerance </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Communication </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Mobility </a:t>
            </a:r>
          </a:p>
          <a:p>
            <a:pPr algn="l"/>
            <a:endParaRPr lang="en-US" cap="none"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Pages from ECAC CareNotebook</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312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048000"/>
          </a:xfrm>
        </p:spPr>
        <p:txBody>
          <a:bodyPr>
            <a:normAutofit/>
          </a:bodyPr>
          <a:lstStyle/>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Nutrition </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Respiratory </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Rest/ Sleep</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Social/ Play </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Some extra pages for any notes or additional comments you want to add</a:t>
            </a:r>
            <a:endParaRPr lang="en-US" sz="2400" cap="none"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b="1" dirty="0">
                <a:latin typeface="Arial" panose="020B0604020202020204" pitchFamily="34" charset="0"/>
                <a:cs typeface="Arial" panose="020B0604020202020204" pitchFamily="34" charset="0"/>
              </a:rPr>
              <a:t>Pages from ECAC </a:t>
            </a:r>
            <a:r>
              <a:rPr lang="en-US" b="1" dirty="0" smtClean="0">
                <a:latin typeface="Arial" panose="020B0604020202020204" pitchFamily="34" charset="0"/>
                <a:cs typeface="Arial" panose="020B0604020202020204" pitchFamily="34" charset="0"/>
              </a:rPr>
              <a:t>CareNotebook Continued</a:t>
            </a:r>
            <a:endParaRPr lang="en-US" b="1" dirty="0"/>
          </a:p>
        </p:txBody>
      </p:sp>
    </p:spTree>
    <p:extLst>
      <p:ext uri="{BB962C8B-B14F-4D97-AF65-F5344CB8AC3E}">
        <p14:creationId xmlns:p14="http://schemas.microsoft.com/office/powerpoint/2010/main" val="1182564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1752" y="608076"/>
            <a:ext cx="8534400" cy="758952"/>
          </a:xfrm>
          <a:prstGeom prst="rect">
            <a:avLst/>
          </a:prstGeom>
        </p:spPr>
        <p:txBody>
          <a:bodyPr vert="horz" anchor="b">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r>
              <a:rPr lang="en-US" b="1" dirty="0" smtClean="0">
                <a:latin typeface="Arial" panose="020B0604020202020204" pitchFamily="34" charset="0"/>
                <a:cs typeface="Arial" panose="020B0604020202020204" pitchFamily="34" charset="0"/>
              </a:rPr>
              <a:t>Get Organized</a:t>
            </a:r>
            <a:endParaRPr lang="en-US" b="1" dirty="0">
              <a:latin typeface="Arial" panose="020B0604020202020204" pitchFamily="34" charset="0"/>
              <a:cs typeface="Arial" panose="020B0604020202020204" pitchFamily="34" charset="0"/>
            </a:endParaRPr>
          </a:p>
        </p:txBody>
      </p:sp>
      <p:pic>
        <p:nvPicPr>
          <p:cNvPr id="5" name="Content Placeholder 3" descr="Care%20Notebook%20logo.jpg"/>
          <p:cNvPicPr>
            <a:picLocks noChangeAspect="1"/>
          </p:cNvPicPr>
          <p:nvPr/>
        </p:nvPicPr>
        <p:blipFill>
          <a:blip r:embed="rId3" cstate="print"/>
          <a:stretch>
            <a:fillRect/>
          </a:stretch>
        </p:blipFill>
        <p:spPr>
          <a:xfrm>
            <a:off x="2819400" y="1600200"/>
            <a:ext cx="3297936" cy="4267200"/>
          </a:xfrm>
          <a:prstGeom prst="rect">
            <a:avLst/>
          </a:prstGeom>
        </p:spPr>
      </p:pic>
      <p:sp>
        <p:nvSpPr>
          <p:cNvPr id="6" name="Rectangle 5"/>
          <p:cNvSpPr/>
          <p:nvPr/>
        </p:nvSpPr>
        <p:spPr>
          <a:xfrm>
            <a:off x="1828800" y="5943600"/>
            <a:ext cx="67056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hlinkClick r:id="rId4"/>
              </a:rPr>
              <a:t>http://www.ecac-parentcenter.org/CareNOTEBOOK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315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81000"/>
            <a:ext cx="7772400" cy="1371600"/>
          </a:xfrm>
          <a:prstGeom prst="rect">
            <a:avLst/>
          </a:prstGeom>
        </p:spPr>
        <p:txBody>
          <a:bodyPr vert="horz" anchor="b">
            <a:normAutofit fontScale="90000"/>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CareNotebook Table of Contents</a:t>
            </a:r>
            <a:br>
              <a:rPr lang="en-US" b="1" dirty="0" smtClean="0">
                <a:solidFill>
                  <a:schemeClr val="bg1"/>
                </a:solidFill>
                <a:latin typeface="Arial" panose="020B0604020202020204" pitchFamily="34" charset="0"/>
                <a:cs typeface="Arial" panose="020B0604020202020204" pitchFamily="34" charset="0"/>
              </a:rPr>
            </a:br>
            <a:endParaRPr lang="en-US" dirty="0">
              <a:solidFill>
                <a:schemeClr val="bg1"/>
              </a:solidFill>
            </a:endParaRPr>
          </a:p>
        </p:txBody>
      </p:sp>
      <p:sp>
        <p:nvSpPr>
          <p:cNvPr id="5" name="Subtitle 2"/>
          <p:cNvSpPr txBox="1">
            <a:spLocks/>
          </p:cNvSpPr>
          <p:nvPr/>
        </p:nvSpPr>
        <p:spPr>
          <a:xfrm>
            <a:off x="3124200" y="2819400"/>
            <a:ext cx="4648200" cy="3429000"/>
          </a:xfrm>
          <a:prstGeom prst="rect">
            <a:avLst/>
          </a:prstGeom>
        </p:spPr>
        <p:txBody>
          <a:bodyPr vert="horz" anchor="t">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US" sz="2800" smtClean="0">
                <a:solidFill>
                  <a:schemeClr val="tx1"/>
                </a:solidFill>
                <a:latin typeface="Arial" panose="020B0604020202020204" pitchFamily="34" charset="0"/>
                <a:cs typeface="Arial" panose="020B0604020202020204" pitchFamily="34" charset="0"/>
              </a:rPr>
              <a:t>Frequently Used Forms</a:t>
            </a:r>
          </a:p>
          <a:p>
            <a:pPr marL="285750" indent="-285750">
              <a:buFont typeface="Arial" panose="020B0604020202020204" pitchFamily="34" charset="0"/>
              <a:buChar char="•"/>
            </a:pPr>
            <a:r>
              <a:rPr lang="en-US" sz="2800" smtClean="0">
                <a:solidFill>
                  <a:schemeClr val="tx1"/>
                </a:solidFill>
                <a:latin typeface="Arial" panose="020B0604020202020204" pitchFamily="34" charset="0"/>
                <a:cs typeface="Arial" panose="020B0604020202020204" pitchFamily="34" charset="0"/>
              </a:rPr>
              <a:t>Providers and Resources</a:t>
            </a:r>
          </a:p>
          <a:p>
            <a:endParaRPr lang="en-US" sz="100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smtClean="0">
                <a:solidFill>
                  <a:schemeClr val="tx1"/>
                </a:solidFill>
                <a:latin typeface="Arial" panose="020B0604020202020204" pitchFamily="34" charset="0"/>
                <a:cs typeface="Arial" panose="020B0604020202020204" pitchFamily="34" charset="0"/>
              </a:rPr>
              <a:t>Treatment Plans and Care Summaries</a:t>
            </a:r>
            <a:endParaRPr lang="en-US" sz="2800" dirty="0">
              <a:solidFill>
                <a:schemeClr val="tx1"/>
              </a:solidFill>
              <a:latin typeface="Arial" panose="020B0604020202020204" pitchFamily="34" charset="0"/>
              <a:cs typeface="Arial" panose="020B0604020202020204" pitchFamily="34" charset="0"/>
            </a:endParaRPr>
          </a:p>
        </p:txBody>
      </p:sp>
      <p:pic>
        <p:nvPicPr>
          <p:cNvPr id="6" name="Picture 2" descr="Image result for notebook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2514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70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2743200"/>
            <a:ext cx="7543800" cy="3124200"/>
          </a:xfrm>
        </p:spPr>
        <p:txBody>
          <a:bodyPr>
            <a:normAutofit/>
          </a:bodyPr>
          <a:lstStyle/>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Entire ECAC CareNotebook</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Emergency Quick Guide for Parents</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Emergency Information Pamphlet </a:t>
            </a:r>
          </a:p>
          <a:p>
            <a:pPr marL="285750" indent="-285750" algn="l">
              <a:buFont typeface="Arial" panose="020B0604020202020204" pitchFamily="34" charset="0"/>
              <a:buChar char="•"/>
            </a:pPr>
            <a:r>
              <a:rPr lang="en-US" sz="2400" cap="none" dirty="0" smtClean="0">
                <a:solidFill>
                  <a:schemeClr val="tx1"/>
                </a:solidFill>
                <a:latin typeface="Arial" panose="020B0604020202020204" pitchFamily="34" charset="0"/>
                <a:cs typeface="Arial" panose="020B0604020202020204" pitchFamily="34" charset="0"/>
              </a:rPr>
              <a:t>Extra space for any other forms or information you would like to add</a:t>
            </a:r>
            <a:r>
              <a:rPr lang="en-US" sz="2400" b="0" cap="none" dirty="0" smtClean="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On the Flash Drive…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131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5400" b="1" dirty="0" smtClean="0">
                <a:latin typeface="Arial" panose="020B0604020202020204" pitchFamily="34" charset="0"/>
                <a:cs typeface="Arial" panose="020B0604020202020204" pitchFamily="34" charset="0"/>
              </a:rPr>
              <a:t>Lastly…</a:t>
            </a:r>
            <a:endParaRPr lang="en-US" sz="5400" b="1"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a:xfrm>
            <a:off x="301752" y="1527048"/>
            <a:ext cx="8503920" cy="4797552"/>
          </a:xfrm>
        </p:spPr>
        <p:txBody>
          <a:bodyPr>
            <a:normAutofit lnSpcReduction="10000"/>
          </a:bodyPr>
          <a:lstStyle/>
          <a:p>
            <a:pPr algn="ctr"/>
            <a:r>
              <a:rPr lang="en-US" sz="3600" dirty="0" smtClean="0">
                <a:latin typeface="Arial" panose="020B0604020202020204" pitchFamily="34" charset="0"/>
                <a:cs typeface="Arial" panose="020B0604020202020204" pitchFamily="34" charset="0"/>
              </a:rPr>
              <a:t>Keep your Information Updated</a:t>
            </a:r>
          </a:p>
          <a:p>
            <a:pPr marL="0" indent="0" algn="ctr">
              <a:buNone/>
            </a:pPr>
            <a:endParaRPr lang="en-US" sz="1900" dirty="0" smtClean="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Add things to you notebook</a:t>
            </a:r>
          </a:p>
          <a:p>
            <a:pPr marL="0" indent="0" algn="ctr">
              <a:buNone/>
            </a:pPr>
            <a:endParaRPr lang="en-US" sz="2200" dirty="0" smtClean="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Make it your own</a:t>
            </a:r>
          </a:p>
          <a:p>
            <a:pPr marL="0" indent="0" algn="ctr">
              <a:buNone/>
            </a:pPr>
            <a:endParaRPr lang="en-US" sz="1600" dirty="0" smtClean="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Find a system that works for you!</a:t>
            </a:r>
          </a:p>
          <a:p>
            <a:pPr marL="0" indent="0" algn="ctr">
              <a:buNone/>
            </a:pPr>
            <a:endParaRPr lang="en-US" sz="2800" dirty="0" smtClean="0">
              <a:latin typeface="Arial" panose="020B0604020202020204" pitchFamily="34" charset="0"/>
              <a:cs typeface="Arial" panose="020B0604020202020204" pitchFamily="34" charset="0"/>
            </a:endParaRPr>
          </a:p>
          <a:p>
            <a:pPr marL="0" indent="0">
              <a:buNone/>
            </a:pPr>
            <a:r>
              <a:rPr lang="en-US" sz="3600" dirty="0" smtClean="0">
                <a:latin typeface="Arial" panose="020B0604020202020204" pitchFamily="34" charset="0"/>
                <a:cs typeface="Arial" panose="020B0604020202020204" pitchFamily="34" charset="0"/>
              </a:rPr>
              <a:t>               Thank You!</a:t>
            </a:r>
            <a:endParaRPr lang="en-US" sz="36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800600"/>
            <a:ext cx="3152775" cy="144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58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cpress.com/img/FIX_0387.jpeg"/>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20000" cy="4572000"/>
          </a:xfrm>
          <a:prstGeom prst="rect">
            <a:avLst/>
          </a:prstGeom>
          <a:noFill/>
          <a:ln>
            <a:noFill/>
          </a:ln>
        </p:spPr>
      </p:pic>
      <p:sp>
        <p:nvSpPr>
          <p:cNvPr id="2" name="TextBox 1"/>
          <p:cNvSpPr txBox="1"/>
          <p:nvPr/>
        </p:nvSpPr>
        <p:spPr>
          <a:xfrm>
            <a:off x="876300" y="533400"/>
            <a:ext cx="73914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Boone Mall Flood </a:t>
            </a:r>
            <a:endParaRPr lang="en-US" sz="3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381000"/>
            <a:ext cx="7696200" cy="707886"/>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Linville Gorge Fire </a:t>
            </a:r>
            <a:endParaRPr lang="en-US" sz="40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371600"/>
            <a:ext cx="6934200" cy="469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Watauga County</a:t>
            </a:r>
            <a:endParaRPr lang="en-US" b="1" dirty="0">
              <a:latin typeface="Arial" panose="020B0604020202020204" pitchFamily="34" charset="0"/>
              <a:cs typeface="Arial" panose="020B0604020202020204" pitchFamily="34" charset="0"/>
            </a:endParaRPr>
          </a:p>
        </p:txBody>
      </p:sp>
      <p:pic>
        <p:nvPicPr>
          <p:cNvPr id="4" name="Picture 3" descr="Bad boone neighborhood"/>
          <p:cNvPicPr/>
          <p:nvPr/>
        </p:nvPicPr>
        <p:blipFill>
          <a:blip r:embed="rId3">
            <a:extLst>
              <a:ext uri="{28A0092B-C50C-407E-A947-70E740481C1C}">
                <a14:useLocalDpi xmlns:a14="http://schemas.microsoft.com/office/drawing/2010/main" val="0"/>
              </a:ext>
            </a:extLst>
          </a:blip>
          <a:srcRect/>
          <a:stretch>
            <a:fillRect/>
          </a:stretch>
        </p:blipFill>
        <p:spPr bwMode="auto">
          <a:xfrm>
            <a:off x="952500" y="1752600"/>
            <a:ext cx="7239000" cy="411003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If Your Child or Youth….</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fontScale="85000" lnSpcReduction="20000"/>
          </a:bodyPr>
          <a:lstStyle/>
          <a:p>
            <a:pPr>
              <a:lnSpc>
                <a:spcPct val="160000"/>
              </a:lnSpc>
            </a:pPr>
            <a:r>
              <a:rPr lang="en-US" dirty="0" smtClean="0">
                <a:latin typeface="Arial" panose="020B0604020202020204" pitchFamily="34" charset="0"/>
                <a:cs typeface="Arial" panose="020B0604020202020204" pitchFamily="34" charset="0"/>
              </a:rPr>
              <a:t>Depends on electricity --- to breathe, be fed, stay comfortable</a:t>
            </a:r>
          </a:p>
          <a:p>
            <a:pPr>
              <a:lnSpc>
                <a:spcPct val="160000"/>
              </a:lnSpc>
            </a:pPr>
            <a:r>
              <a:rPr lang="en-US" dirty="0" smtClean="0">
                <a:latin typeface="Arial" panose="020B0604020202020204" pitchFamily="34" charset="0"/>
                <a:cs typeface="Arial" panose="020B0604020202020204" pitchFamily="34" charset="0"/>
              </a:rPr>
              <a:t>Cannot be moved easily because of his medical condition or attachment to equipment</a:t>
            </a:r>
          </a:p>
          <a:p>
            <a:pPr>
              <a:lnSpc>
                <a:spcPct val="160000"/>
              </a:lnSpc>
            </a:pPr>
            <a:r>
              <a:rPr lang="en-US" dirty="0" smtClean="0">
                <a:latin typeface="Arial" panose="020B0604020202020204" pitchFamily="34" charset="0"/>
                <a:cs typeface="Arial" panose="020B0604020202020204" pitchFamily="34" charset="0"/>
              </a:rPr>
              <a:t>Uses a wheelchair, walker, or other device to move</a:t>
            </a:r>
          </a:p>
          <a:p>
            <a:pPr>
              <a:lnSpc>
                <a:spcPct val="160000"/>
              </a:lnSpc>
            </a:pPr>
            <a:r>
              <a:rPr lang="en-US" dirty="0" smtClean="0">
                <a:latin typeface="Arial" panose="020B0604020202020204" pitchFamily="34" charset="0"/>
                <a:cs typeface="Arial" panose="020B0604020202020204" pitchFamily="34" charset="0"/>
              </a:rPr>
              <a:t>Cannot survive extreme temperatures, whether hot or cold</a:t>
            </a:r>
          </a:p>
          <a:p>
            <a:pPr>
              <a:lnSpc>
                <a:spcPct val="160000"/>
              </a:lnSpc>
            </a:pPr>
            <a:r>
              <a:rPr lang="en-US" dirty="0" smtClean="0">
                <a:latin typeface="Arial" panose="020B0604020202020204" pitchFamily="34" charset="0"/>
                <a:cs typeface="Arial" panose="020B0604020202020204" pitchFamily="34" charset="0"/>
              </a:rPr>
              <a:t>Becomes afraid or agitated when sudden changes happen</a:t>
            </a:r>
          </a:p>
          <a:p>
            <a:pPr>
              <a:lnSpc>
                <a:spcPct val="160000"/>
              </a:lnSpc>
            </a:pPr>
            <a:r>
              <a:rPr lang="en-US" dirty="0" smtClean="0">
                <a:latin typeface="Arial" panose="020B0604020202020204" pitchFamily="34" charset="0"/>
                <a:cs typeface="Arial" panose="020B0604020202020204" pitchFamily="34" charset="0"/>
              </a:rPr>
              <a:t>Cannot get out of an emergency by herself for physical or emotional reasons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Special Healthcare Needs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lvl="0"/>
            <a:r>
              <a:rPr lang="en-US" dirty="0" smtClean="0">
                <a:latin typeface="Arial" panose="020B0604020202020204" pitchFamily="34" charset="0"/>
                <a:cs typeface="Arial" panose="020B0604020202020204" pitchFamily="34" charset="0"/>
              </a:rPr>
              <a:t>Complete an emergency information form</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Complete a care plan form that describes your child's daily care routine</a:t>
            </a:r>
          </a:p>
          <a:p>
            <a:endParaRPr lang="en-US" u="sng"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Keep a copy of these forms with your child  (in a back pack or wheelchair bag) and in your child's emergency kit.  Provide these forms to those who may care  for your child in your absence.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Medical Needs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01752" y="1752600"/>
            <a:ext cx="8503920" cy="4346448"/>
          </a:xfrm>
        </p:spPr>
        <p:txBody>
          <a:bodyPr>
            <a:normAutofit/>
          </a:bodyPr>
          <a:lstStyle/>
          <a:p>
            <a:pPr lvl="0"/>
            <a:r>
              <a:rPr lang="en-US" dirty="0" smtClean="0"/>
              <a:t> </a:t>
            </a:r>
            <a:r>
              <a:rPr lang="en-US" dirty="0" smtClean="0">
                <a:latin typeface="Arial" panose="020B0604020202020204" pitchFamily="34" charset="0"/>
                <a:cs typeface="Arial" panose="020B0604020202020204" pitchFamily="34" charset="0"/>
              </a:rPr>
              <a:t>3-day supply of medications</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Make a List</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Medical equipment</a:t>
            </a:r>
          </a:p>
          <a:p>
            <a:pPr lvl="0"/>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3-day supply medical supplies</a:t>
            </a:r>
          </a:p>
          <a:p>
            <a:pPr lvl="0"/>
            <a:endParaRPr lang="en-US" dirty="0" smtClean="0"/>
          </a:p>
          <a:p>
            <a:pPr lvl="0">
              <a:buNone/>
            </a:pPr>
            <a:endParaRPr lang="en-US" dirty="0" smtClean="0"/>
          </a:p>
          <a:p>
            <a:endParaRPr lang="en-US" dirty="0"/>
          </a:p>
        </p:txBody>
      </p:sp>
      <p:pic>
        <p:nvPicPr>
          <p:cNvPr id="1031" name="Picture 7" descr="C:\Users\carolcran\AppData\Local\Microsoft\Windows\Temporary Internet Files\Content.IE5\PLQTQZTK\MC900290942[1].wmf"/>
          <p:cNvPicPr>
            <a:picLocks noChangeAspect="1" noChangeArrowheads="1"/>
          </p:cNvPicPr>
          <p:nvPr/>
        </p:nvPicPr>
        <p:blipFill>
          <a:blip r:embed="rId3" cstate="print"/>
          <a:srcRect/>
          <a:stretch>
            <a:fillRect/>
          </a:stretch>
        </p:blipFill>
        <p:spPr bwMode="auto">
          <a:xfrm>
            <a:off x="5486400" y="4114800"/>
            <a:ext cx="1122630" cy="1456099"/>
          </a:xfrm>
          <a:prstGeom prst="rect">
            <a:avLst/>
          </a:prstGeom>
          <a:noFill/>
        </p:spPr>
      </p:pic>
      <p:pic>
        <p:nvPicPr>
          <p:cNvPr id="1032" name="Picture 8" descr="C:\Users\carolcran\AppData\Local\Microsoft\Windows\Temporary Internet Files\Content.IE5\3WL1MYCB\MC900347925[1].wmf"/>
          <p:cNvPicPr>
            <a:picLocks noChangeAspect="1" noChangeArrowheads="1"/>
          </p:cNvPicPr>
          <p:nvPr/>
        </p:nvPicPr>
        <p:blipFill>
          <a:blip r:embed="rId4" cstate="print"/>
          <a:srcRect/>
          <a:stretch>
            <a:fillRect/>
          </a:stretch>
        </p:blipFill>
        <p:spPr bwMode="auto">
          <a:xfrm>
            <a:off x="6705600" y="2667000"/>
            <a:ext cx="1826057" cy="1172261"/>
          </a:xfrm>
          <a:prstGeom prst="rect">
            <a:avLst/>
          </a:prstGeom>
          <a:noFill/>
        </p:spPr>
      </p:pic>
      <p:pic>
        <p:nvPicPr>
          <p:cNvPr id="1034" name="Picture 10" descr="C:\Users\carolcran\AppData\Local\Microsoft\Windows\Temporary Internet Files\Content.IE5\3RWE3SV7\MC900030310[1].wmf"/>
          <p:cNvPicPr>
            <a:picLocks noChangeAspect="1" noChangeArrowheads="1"/>
          </p:cNvPicPr>
          <p:nvPr/>
        </p:nvPicPr>
        <p:blipFill>
          <a:blip r:embed="rId5" cstate="print"/>
          <a:srcRect/>
          <a:stretch>
            <a:fillRect/>
          </a:stretch>
        </p:blipFill>
        <p:spPr bwMode="auto">
          <a:xfrm>
            <a:off x="6400800" y="4953000"/>
            <a:ext cx="1852574" cy="1040587"/>
          </a:xfrm>
          <a:prstGeom prst="rect">
            <a:avLst/>
          </a:prstGeom>
          <a:noFill/>
        </p:spPr>
      </p:pic>
      <p:pic>
        <p:nvPicPr>
          <p:cNvPr id="1036" name="Picture 12" descr="C:\Users\carolcran\AppData\Local\Microsoft\Windows\Temporary Internet Files\Content.IE5\LAKFU260\MC900383940[2].wmf"/>
          <p:cNvPicPr>
            <a:picLocks noChangeAspect="1" noChangeArrowheads="1"/>
          </p:cNvPicPr>
          <p:nvPr/>
        </p:nvPicPr>
        <p:blipFill>
          <a:blip r:embed="rId6" cstate="print"/>
          <a:srcRect/>
          <a:stretch>
            <a:fillRect/>
          </a:stretch>
        </p:blipFill>
        <p:spPr bwMode="auto">
          <a:xfrm>
            <a:off x="4572000" y="2438400"/>
            <a:ext cx="996889" cy="114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Special Nutritional Needs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lvl="0"/>
            <a:r>
              <a:rPr lang="en-US" b="1" dirty="0" smtClean="0">
                <a:latin typeface="Arial" panose="020B0604020202020204" pitchFamily="34" charset="0"/>
                <a:cs typeface="Arial" panose="020B0604020202020204" pitchFamily="34" charset="0"/>
              </a:rPr>
              <a:t>2-week supply of an special formula and medications</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Know how to measure formula </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Rotate formula and medications in your disaster kit</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Back-up batteries or a generator</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Have a back up of supplies</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Locate other families with similar needs</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966</TotalTime>
  <Words>1924</Words>
  <Application>Microsoft Office PowerPoint</Application>
  <PresentationFormat>On-screen Show (4:3)</PresentationFormat>
  <Paragraphs>249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Civic</vt:lpstr>
      <vt:lpstr>Emergency Preparedness</vt:lpstr>
      <vt:lpstr>When Disaster Strikes</vt:lpstr>
      <vt:lpstr>PowerPoint Presentation</vt:lpstr>
      <vt:lpstr>PowerPoint Presentation</vt:lpstr>
      <vt:lpstr>Watauga County</vt:lpstr>
      <vt:lpstr>If Your Child or Youth….</vt:lpstr>
      <vt:lpstr>Special Healthcare Needs</vt:lpstr>
      <vt:lpstr>Medical Needs</vt:lpstr>
      <vt:lpstr>Special Nutritional Needs</vt:lpstr>
      <vt:lpstr>Feeding Tubes</vt:lpstr>
      <vt:lpstr>Food Allergies</vt:lpstr>
      <vt:lpstr>Autism, Down Syndrome,  and other Intellectual or Developmental Disabilities</vt:lpstr>
      <vt:lpstr>Other Things to Consider In Case of Evacuation</vt:lpstr>
      <vt:lpstr>Hearing Impairments</vt:lpstr>
      <vt:lpstr>Visual Impairments</vt:lpstr>
      <vt:lpstr>You Might Need to Shut Off  Home Utilities</vt:lpstr>
      <vt:lpstr>Phone Service</vt:lpstr>
      <vt:lpstr>Be Prepared</vt:lpstr>
      <vt:lpstr>What’s in your Notebook?</vt:lpstr>
      <vt:lpstr>Emergency Pamphlet </vt:lpstr>
      <vt:lpstr>Quick Emergency Guide for Parents</vt:lpstr>
      <vt:lpstr>Pages from ECAC CareNotebook</vt:lpstr>
      <vt:lpstr>Pages from ECAC CareNotebook Continued</vt:lpstr>
      <vt:lpstr>PowerPoint Presentation</vt:lpstr>
      <vt:lpstr>PowerPoint Presentation</vt:lpstr>
      <vt:lpstr>On the Flash Drive…</vt:lpstr>
      <vt:lpstr>Lastly…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dc:title>
  <dc:creator>carolcran</dc:creator>
  <cp:lastModifiedBy>Dell</cp:lastModifiedBy>
  <cp:revision>86</cp:revision>
  <cp:lastPrinted>2015-03-13T18:37:14Z</cp:lastPrinted>
  <dcterms:created xsi:type="dcterms:W3CDTF">2014-07-07T20:24:23Z</dcterms:created>
  <dcterms:modified xsi:type="dcterms:W3CDTF">2015-03-13T18:53:13Z</dcterms:modified>
</cp:coreProperties>
</file>